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470" r:id="rId2"/>
    <p:sldId id="469" r:id="rId3"/>
    <p:sldId id="371" r:id="rId4"/>
    <p:sldId id="457" r:id="rId5"/>
    <p:sldId id="422" r:id="rId6"/>
    <p:sldId id="458" r:id="rId7"/>
    <p:sldId id="459" r:id="rId8"/>
    <p:sldId id="426" r:id="rId9"/>
    <p:sldId id="466" r:id="rId10"/>
    <p:sldId id="462" r:id="rId11"/>
    <p:sldId id="463" r:id="rId12"/>
    <p:sldId id="467" r:id="rId13"/>
    <p:sldId id="440" r:id="rId14"/>
    <p:sldId id="441" r:id="rId15"/>
    <p:sldId id="468" r:id="rId16"/>
    <p:sldId id="465" r:id="rId17"/>
    <p:sldId id="442" r:id="rId18"/>
    <p:sldId id="444" r:id="rId19"/>
    <p:sldId id="445" r:id="rId20"/>
    <p:sldId id="45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CD3C2"/>
    <a:srgbClr val="FFFFFF"/>
    <a:srgbClr val="F16623"/>
    <a:srgbClr val="000000"/>
    <a:srgbClr val="F26724"/>
    <a:srgbClr val="EDEDEE"/>
    <a:srgbClr val="42414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79" autoAdjust="0"/>
    <p:restoredTop sz="89871" autoAdjust="0"/>
  </p:normalViewPr>
  <p:slideViewPr>
    <p:cSldViewPr snapToGrid="0" snapToObjects="1">
      <p:cViewPr varScale="1">
        <p:scale>
          <a:sx n="62" d="100"/>
          <a:sy n="62" d="100"/>
        </p:scale>
        <p:origin x="-836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2" d="100"/>
          <a:sy n="112" d="100"/>
        </p:scale>
        <p:origin x="4320" y="208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BC51FF11-E8B5-974A-A7F9-820287719F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9FAD3D8-BF3E-9A45-BB2E-8741E080B8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DB952-2A9F-FE4B-907D-A51DC08421D5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42494F6D-F76A-CF44-BA2F-D77DC67B5F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7ECBD634-BA8A-AB41-9ED8-BACB999D3F8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8C3D9-14DD-E74E-B615-7E08BDF19F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6637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F5C31E-DDC8-4B3B-94FE-94FC773413F3}" type="datetimeFigureOut">
              <a:rPr lang="en-IN" smtClean="0"/>
              <a:pPr/>
              <a:t>23-08-2022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267C0-6CBB-4AF4-ABD2-EFA4EF60718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679852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267C0-6CBB-4AF4-ABD2-EFA4EF607181}" type="slidenum">
              <a:rPr lang="en-IN" smtClean="0"/>
              <a:pPr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80353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0F9D4BDE-E287-D14B-9436-247C8841C012}"/>
              </a:ext>
            </a:extLst>
          </p:cNvPr>
          <p:cNvSpPr/>
          <p:nvPr userDrawn="1"/>
        </p:nvSpPr>
        <p:spPr>
          <a:xfrm>
            <a:off x="2103120" y="3036776"/>
            <a:ext cx="798576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735FC1-5CEE-B747-9055-5200823D0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34E948C-D240-724B-9B89-FDB3B14CA3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B29E013-E164-B74C-8152-F72E2338B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25D46EB-C9BF-4D4A-899F-96B2B054A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25C178C-3A1C-7846-8C54-B449032D6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88514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F6C2FCD-18A9-2D42-B84D-D99B18780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DD157A0-ACAF-5B44-A359-52C51DEE7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6987245-B3C4-3D4E-A6F8-1F1316AD2E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3D69965-9BC6-5345-B2D0-6C90A68A7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CD083EE-9E01-C046-A765-6C417A18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B8EA403-D618-0848-BCC5-8393E30CC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87247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E5EB47-6F41-4044-808C-D09164BA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E5384202-04C0-4C46-A9AD-172B4084BA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221D020-A612-0746-B5D2-61689C50DA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52730E1-EAD6-F74C-B572-7FA04F719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D84F45E-467D-4C47-9DD4-61BC18BA5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FA19AC5-4725-C344-A416-7884860E1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05540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3044886-5ADE-564C-BB6A-3D8F42E8C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2258407-0EDC-CC47-B88F-1C37C2A2BC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3D62C5C-7D1C-AA42-A571-92813FE91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4E362DE-6775-7745-AE4F-1E49287A7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937C83C-DF1A-B744-B85D-25DF26CF0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80040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5D0C1A9-B6B8-7A4A-9669-B90B750040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10F92B24-A8BD-9845-976F-9EA169FDA6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AD10554-27EF-1E4B-9828-11CBD0723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7689FB8-5001-8241-8703-920FCD817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A4CAF07-27EB-D341-846D-7AAA3B2BB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34406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576C5AA-7A56-0D43-A989-FF7C0A0B30B5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68196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34325D0D-6BE8-0C41-BA4D-F85965321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239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576C5AA-7A56-0D43-A989-FF7C0A0B30B5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5853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34325D0D-6BE8-0C41-BA4D-F85965321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239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38343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6B4EEBA9-EE23-8946-8968-D8924F827D80}"/>
              </a:ext>
            </a:extLst>
          </p:cNvPr>
          <p:cNvSpPr/>
          <p:nvPr userDrawn="1"/>
        </p:nvSpPr>
        <p:spPr>
          <a:xfrm>
            <a:off x="838200" y="4104155"/>
            <a:ext cx="797433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F8C4045C-76E6-AA4B-9784-A028AC65B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FF664B1-AD6A-3040-B7D4-0299560F7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42BC9A9-EC29-134C-AECE-54DDD5762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13C8B07-567B-1B47-B220-0338242AF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5ECB435-33FD-3F45-BD2D-6CAA5C288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1535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F479AA76-4E43-164C-ADE7-A0CFA848737A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4D6AE42-E39B-4948-B321-F19D21FDA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7411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652A57D-01D7-B54A-B618-27F0B4D8A1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92261"/>
            <a:ext cx="5181600" cy="458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E1407BB-25DD-5841-BEBF-C394C86F7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92261"/>
            <a:ext cx="5181600" cy="458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5B41DED-1195-DE42-BD2F-00971D9CF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2CD99B4-9DE9-5D4F-B8CB-B0B831DCA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EC5A338-9EE2-7A44-BB15-7A4F0EE12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97922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5DACFAD9-90C8-F347-A654-4D6A5F3D495C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5F188C31-802D-3D4A-AEA1-3CF8D3E51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53784"/>
            <a:ext cx="10515600" cy="7482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C4FE5C8-995C-2045-9541-E22F351D632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540248"/>
            <a:ext cx="5157787" cy="73342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F2672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972FE9A-4ED5-9A49-8907-E00133517B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411892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43A93268-3EB9-3E4E-8206-62780D6EF36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540248"/>
            <a:ext cx="5183188" cy="73342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F2672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0F7A103F-B97E-AC4B-8395-A83886339A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411892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1C337486-CD2B-0E47-8478-E6DFAD595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841F7CA1-18DC-1048-81B7-3AEEF0523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87A00F5B-6C2E-1249-9089-697CD51F8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77132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A0B06C-BB5A-E94D-8257-CE9F2465C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F49A010-5D43-FF48-A7E1-D39F6B610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7A81710-55F1-C44B-AEA2-848E391E5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4D7F2312-0DA6-C24E-977A-1ECD1A024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37916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D39213DB-325C-5A40-9859-AE202B123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C0538230-B643-014A-ABCC-47983A0E3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C93C0FE8-804A-DC4B-8CDC-DAFFE5BA1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1019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2200E407-BF2E-FE42-9041-5EAF752A2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9FCBBD1-7D0F-8E4D-A35C-839603DFEB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CAE55C9-EA11-A545-B6D1-B29601E192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BF599D3-BB28-E74A-9C09-D5B0DC923C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8BBCD0B-C696-234C-8B40-BDF0AB4579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90398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Lora" pitchFamily="2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500"/>
        </a:spcAft>
        <a:buFont typeface="Arial" panose="020B0604020202020204" pitchFamily="34" charset="0"/>
        <a:buNone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12E1DFC-8F4A-6941-A280-A0C6B7D61A3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786" y="1595595"/>
            <a:ext cx="4466105" cy="1122054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9D5FC421-D452-403F-A269-BF3744BA5E3B}"/>
              </a:ext>
            </a:extLst>
          </p:cNvPr>
          <p:cNvSpPr txBox="1"/>
          <p:nvPr/>
        </p:nvSpPr>
        <p:spPr>
          <a:xfrm>
            <a:off x="669601" y="4187158"/>
            <a:ext cx="10882577" cy="17543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Class: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MSc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Subject : </a:t>
            </a:r>
            <a:r>
              <a:rPr lang="en-US" dirty="0" smtClean="0">
                <a:latin typeface="Roboto Light"/>
              </a:rPr>
              <a:t>Application of IT- Basics and Advance Excel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 panose="02000000000000000000" pitchFamily="2" charset="0"/>
                <a:cs typeface="Microsoft Sans Serif" panose="020B0604020202020204" pitchFamily="34" charset="0"/>
              </a:rPr>
              <a:t> 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: 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Unit 1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 Chapter 2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 Name</a:t>
            </a:r>
            <a:r>
              <a:rPr lang="en-GB" b="1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: </a:t>
            </a:r>
            <a:r>
              <a:rPr lang="en-GB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Entering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, Editing and Managing Data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4977403-38A5-422B-B924-39FCC8296375}"/>
              </a:ext>
            </a:extLst>
          </p:cNvPr>
          <p:cNvSpPr txBox="1"/>
          <p:nvPr/>
        </p:nvSpPr>
        <p:spPr>
          <a:xfrm>
            <a:off x="669601" y="3599717"/>
            <a:ext cx="10882577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u="sng" dirty="0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Mr. </a:t>
            </a:r>
            <a:r>
              <a:rPr lang="en-GB" sz="2000" b="1" u="sng" dirty="0" err="1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Prakhar</a:t>
            </a:r>
            <a:r>
              <a:rPr lang="en-GB" sz="2000" b="1" u="sng" dirty="0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 </a:t>
            </a:r>
            <a:r>
              <a:rPr lang="en-GB" sz="2000" b="1" u="sng" dirty="0" err="1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Mody</a:t>
            </a:r>
            <a:endParaRPr lang="en-GB" sz="2000" b="1" u="sng" dirty="0">
              <a:latin typeface="Roboto Light" panose="02000000000000000000" pitchFamily="2" charset="0"/>
              <a:ea typeface="Roboto Light" panose="02000000000000000000" pitchFamily="2" charset="0"/>
              <a:cs typeface="Segoe UI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3DDDECA-A8FB-4C54-B840-3AD65E2A4C2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894467-E227-B849-BB10-8705222BB90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5762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5251" y="681038"/>
            <a:ext cx="411873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Range Names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6DF11CA-613B-469B-9206-DBED59F4D80D}"/>
              </a:ext>
            </a:extLst>
          </p:cNvPr>
          <p:cNvSpPr txBox="1"/>
          <p:nvPr/>
        </p:nvSpPr>
        <p:spPr>
          <a:xfrm>
            <a:off x="838201" y="1888622"/>
            <a:ext cx="10267334" cy="2164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20"/>
              </a:spcBef>
            </a:pPr>
            <a:r>
              <a:rPr lang="en-IN" sz="2400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Names Manager</a:t>
            </a:r>
            <a:endParaRPr lang="en-IN" sz="24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indent="-342900">
              <a:lnSpc>
                <a:spcPct val="100000"/>
              </a:lnSpc>
              <a:spcBef>
                <a:spcPts val="1620"/>
              </a:spcBef>
              <a:buFont typeface="Wingdings" panose="05000000000000000000" pitchFamily="2" charset="2"/>
              <a:buChar char="Ø"/>
            </a:pPr>
            <a:endParaRPr lang="en-IN" sz="8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indent="-342900">
              <a:lnSpc>
                <a:spcPct val="100000"/>
              </a:lnSpc>
              <a:spcBef>
                <a:spcPts val="1620"/>
              </a:spcBef>
              <a:buFont typeface="Wingdings" panose="05000000000000000000" pitchFamily="2" charset="2"/>
              <a:buChar char="Ø"/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To edit or delete the Range names- Open Name Manager by selecting the Formulas tab and then click Name Manager from the menu. All range names are listed here.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6225026"/>
      </p:ext>
    </p:extLst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5251" y="681038"/>
            <a:ext cx="411873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Range Names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6DF11CA-613B-469B-9206-DBED59F4D80D}"/>
              </a:ext>
            </a:extLst>
          </p:cNvPr>
          <p:cNvSpPr txBox="1"/>
          <p:nvPr/>
        </p:nvSpPr>
        <p:spPr>
          <a:xfrm>
            <a:off x="835251" y="1888622"/>
            <a:ext cx="1026733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620"/>
              </a:spcBef>
              <a:buFont typeface="Wingdings" panose="05000000000000000000" pitchFamily="2" charset="2"/>
              <a:buChar char="Ø"/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Excel does not allow you to use the letters r and c as range names.</a:t>
            </a:r>
          </a:p>
          <a:p>
            <a:pPr marL="355600" indent="-342900">
              <a:lnSpc>
                <a:spcPct val="100000"/>
              </a:lnSpc>
              <a:spcBef>
                <a:spcPts val="1620"/>
              </a:spcBef>
              <a:buFont typeface="Wingdings" panose="05000000000000000000" pitchFamily="2" charset="2"/>
              <a:buChar char="Ø"/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Symbols allowed in range names are periods (.) and underscores (_).</a:t>
            </a:r>
          </a:p>
          <a:p>
            <a:pPr marL="355600" indent="-342900">
              <a:lnSpc>
                <a:spcPct val="100000"/>
              </a:lnSpc>
              <a:spcBef>
                <a:spcPts val="1620"/>
              </a:spcBef>
              <a:buFont typeface="Wingdings" panose="05000000000000000000" pitchFamily="2" charset="2"/>
              <a:buChar char="Ø"/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If you use Create From Selection to create a range name, and your name contains spaces, Excel inserts an underscore (_) to fill in the spaces.</a:t>
            </a:r>
          </a:p>
          <a:p>
            <a:pPr marL="355600" indent="-342900">
              <a:lnSpc>
                <a:spcPct val="100000"/>
              </a:lnSpc>
              <a:spcBef>
                <a:spcPts val="1620"/>
              </a:spcBef>
              <a:buFont typeface="Wingdings" panose="05000000000000000000" pitchFamily="2" charset="2"/>
              <a:buChar char="Ø"/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Range names cannot begin with numbers or look like a cell reference. For example, 3Q and A4 are not allowed as range names.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8564217"/>
      </p:ext>
    </p:extLst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9"/>
            <a:ext cx="4943169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Adding Comments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458668D-3624-406F-BDEF-DBCE5E67B455}"/>
              </a:ext>
            </a:extLst>
          </p:cNvPr>
          <p:cNvSpPr txBox="1"/>
          <p:nvPr/>
        </p:nvSpPr>
        <p:spPr>
          <a:xfrm>
            <a:off x="838201" y="1753148"/>
            <a:ext cx="10406348" cy="3451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20"/>
              </a:spcBef>
            </a:pPr>
            <a:r>
              <a:rPr lang="en-IN" sz="2300" i="1" spc="-8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add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comment to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cell, select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the cell and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use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any of these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actions:</a:t>
            </a:r>
          </a:p>
          <a:p>
            <a:pPr marL="314325" indent="-302260">
              <a:lnSpc>
                <a:spcPct val="100000"/>
              </a:lnSpc>
              <a:spcBef>
                <a:spcPts val="670"/>
              </a:spcBef>
              <a:buFont typeface="Wingdings"/>
              <a:buChar char=""/>
              <a:tabLst>
                <a:tab pos="314960" algn="l"/>
              </a:tabLst>
            </a:pPr>
            <a:endParaRPr lang="en-IN" sz="23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67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Choose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Review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Comments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New</a:t>
            </a:r>
            <a:r>
              <a:rPr lang="en-IN" sz="2300" i="1" spc="1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Comment.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065">
              <a:lnSpc>
                <a:spcPct val="100000"/>
              </a:lnSpc>
              <a:spcBef>
                <a:spcPts val="670"/>
              </a:spcBef>
              <a:tabLst>
                <a:tab pos="314960" algn="l"/>
              </a:tabLst>
            </a:pPr>
            <a:endParaRPr lang="en-IN" sz="23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675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Right-click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the cell and choose Insert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Comment from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the shortcut</a:t>
            </a:r>
            <a:r>
              <a:rPr lang="en-IN" sz="2300" i="1" spc="4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menu.</a:t>
            </a:r>
          </a:p>
          <a:p>
            <a:pPr marL="314325" indent="-302260">
              <a:lnSpc>
                <a:spcPct val="100000"/>
              </a:lnSpc>
              <a:spcBef>
                <a:spcPts val="670"/>
              </a:spcBef>
              <a:buFont typeface="Wingdings"/>
              <a:buChar char=""/>
              <a:tabLst>
                <a:tab pos="314960" algn="l"/>
              </a:tabLst>
            </a:pPr>
            <a:endParaRPr lang="en-IN" sz="23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67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Press</a:t>
            </a:r>
            <a:r>
              <a:rPr lang="en-IN" sz="2300" i="1" spc="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Shift+F2.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 algn="just">
              <a:lnSpc>
                <a:spcPts val="1700"/>
              </a:lnSpc>
              <a:spcBef>
                <a:spcPts val="925"/>
              </a:spcBef>
            </a:pPr>
            <a:endParaRPr lang="en-IN" sz="2200" i="1" spc="15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4392958"/>
      </p:ext>
    </p:extLst>
  </p:cSld>
  <p:clrMapOvr>
    <a:masterClrMapping/>
  </p:clrMapOvr>
  <p:transition spd="slow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9"/>
            <a:ext cx="4943169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Adding Comments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458668D-3624-406F-BDEF-DBCE5E67B455}"/>
              </a:ext>
            </a:extLst>
          </p:cNvPr>
          <p:cNvSpPr txBox="1"/>
          <p:nvPr/>
        </p:nvSpPr>
        <p:spPr>
          <a:xfrm>
            <a:off x="838198" y="1561419"/>
            <a:ext cx="10406348" cy="4735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marR="5080" indent="-342900" algn="just">
              <a:lnSpc>
                <a:spcPct val="150000"/>
              </a:lnSpc>
              <a:spcBef>
                <a:spcPts val="925"/>
              </a:spcBef>
              <a:buFont typeface="Wingdings" panose="05000000000000000000" pitchFamily="2" charset="2"/>
              <a:buChar char="Ø"/>
            </a:pP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inserts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comment that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points to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active cell. </a:t>
            </a:r>
          </a:p>
          <a:p>
            <a:pPr marL="355600" marR="5080" indent="-342900" algn="just">
              <a:lnSpc>
                <a:spcPct val="150000"/>
              </a:lnSpc>
              <a:spcBef>
                <a:spcPts val="925"/>
              </a:spcBef>
              <a:buFont typeface="Wingdings" panose="05000000000000000000" pitchFamily="2" charset="2"/>
              <a:buChar char="Ø"/>
            </a:pP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Initially,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comment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consists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your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name,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specified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in 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General tab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Excel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Options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dialog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box </a:t>
            </a:r>
          </a:p>
          <a:p>
            <a:pPr marL="12700" marR="5080" algn="just">
              <a:lnSpc>
                <a:spcPct val="150000"/>
              </a:lnSpc>
              <a:spcBef>
                <a:spcPts val="925"/>
              </a:spcBef>
            </a:pP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   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(choose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File </a:t>
            </a:r>
            <a:r>
              <a:rPr lang="en-IN" sz="23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➪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Options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display this dialog box).</a:t>
            </a:r>
          </a:p>
          <a:p>
            <a:pPr marL="355600" marR="5080" indent="-342900" algn="just">
              <a:lnSpc>
                <a:spcPct val="150000"/>
              </a:lnSpc>
              <a:spcBef>
                <a:spcPts val="925"/>
              </a:spcBef>
              <a:buFont typeface="Wingdings" panose="05000000000000000000" pitchFamily="2" charset="2"/>
              <a:buChar char="Ø"/>
            </a:pPr>
            <a:r>
              <a:rPr lang="en-IN" sz="23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can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delete 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your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name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from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comment,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like. </a:t>
            </a:r>
          </a:p>
          <a:p>
            <a:pPr marL="355600" marR="5080" indent="-342900" algn="just">
              <a:lnSpc>
                <a:spcPct val="150000"/>
              </a:lnSpc>
              <a:spcBef>
                <a:spcPts val="925"/>
              </a:spcBef>
              <a:buFont typeface="Wingdings" panose="05000000000000000000" pitchFamily="2" charset="2"/>
              <a:buChar char="Ø"/>
            </a:pP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Enter the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 the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comment and then click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anywhere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worksheet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hide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comment. 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can change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size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comment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by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clicking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dragging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any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its 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borders.</a:t>
            </a:r>
            <a:endParaRPr lang="en-IN" sz="23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3296794"/>
      </p:ext>
    </p:extLst>
  </p:cSld>
  <p:clrMapOvr>
    <a:masterClrMapping/>
  </p:clrMapOvr>
  <p:transition spd="slow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9" y="681039"/>
            <a:ext cx="575433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Understanding Tables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458668D-3624-406F-BDEF-DBCE5E67B455}"/>
              </a:ext>
            </a:extLst>
          </p:cNvPr>
          <p:cNvSpPr txBox="1"/>
          <p:nvPr/>
        </p:nvSpPr>
        <p:spPr>
          <a:xfrm>
            <a:off x="705464" y="1590917"/>
            <a:ext cx="10483907" cy="5318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marR="8255" indent="-342900" algn="just">
              <a:lnSpc>
                <a:spcPct val="113100"/>
              </a:lnSpc>
              <a:spcBef>
                <a:spcPts val="1650"/>
              </a:spcBef>
              <a:buFont typeface="Wingdings" panose="05000000000000000000" pitchFamily="2" charset="2"/>
              <a:buChar char="Ø"/>
            </a:pPr>
            <a:r>
              <a:rPr lang="en-IN" sz="23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table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rectangular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range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structured data. </a:t>
            </a:r>
          </a:p>
          <a:p>
            <a:pPr marL="355600" marR="8255" indent="-342900" algn="just">
              <a:lnSpc>
                <a:spcPct val="113100"/>
              </a:lnSpc>
              <a:spcBef>
                <a:spcPts val="1650"/>
              </a:spcBef>
              <a:buFont typeface="Wingdings" panose="05000000000000000000" pitchFamily="2" charset="2"/>
              <a:buChar char="Ø"/>
            </a:pPr>
            <a:r>
              <a:rPr lang="en-IN" sz="23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Each </a:t>
            </a:r>
            <a:r>
              <a:rPr lang="en-IN" sz="2300" i="1" spc="30" dirty="0">
                <a:latin typeface="Segoe UI" panose="020B0502040204020203" pitchFamily="34" charset="0"/>
                <a:cs typeface="Segoe UI" panose="020B0502040204020203" pitchFamily="34" charset="0"/>
              </a:rPr>
              <a:t>row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3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table corresponds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to a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single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entity. </a:t>
            </a:r>
          </a:p>
          <a:p>
            <a:pPr marL="355600" marR="8255" indent="-342900" algn="just">
              <a:lnSpc>
                <a:spcPct val="113100"/>
              </a:lnSpc>
              <a:spcBef>
                <a:spcPts val="1650"/>
              </a:spcBef>
              <a:buFont typeface="Wingdings" panose="05000000000000000000" pitchFamily="2" charset="2"/>
              <a:buChar char="Ø"/>
            </a:pP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example,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spc="30" dirty="0">
                <a:latin typeface="Segoe UI" panose="020B0502040204020203" pitchFamily="34" charset="0"/>
                <a:cs typeface="Segoe UI" panose="020B0502040204020203" pitchFamily="34" charset="0"/>
              </a:rPr>
              <a:t>row 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can contain information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about a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customer,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bank transaction, </a:t>
            </a:r>
            <a:r>
              <a:rPr lang="en-IN" sz="23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an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employee,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product, and </a:t>
            </a:r>
            <a:r>
              <a:rPr lang="en-IN" sz="2300" i="1" spc="30" dirty="0">
                <a:latin typeface="Segoe UI" panose="020B0502040204020203" pitchFamily="34" charset="0"/>
                <a:cs typeface="Segoe UI" panose="020B0502040204020203" pitchFamily="34" charset="0"/>
              </a:rPr>
              <a:t>so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on.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Each column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contains 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specific piece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of</a:t>
            </a:r>
            <a:r>
              <a:rPr lang="en-IN" sz="2300" i="1" spc="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information.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8255" indent="-342900" algn="just">
              <a:lnSpc>
                <a:spcPct val="113100"/>
              </a:lnSpc>
              <a:spcBef>
                <a:spcPts val="1650"/>
              </a:spcBef>
              <a:buFont typeface="Wingdings" panose="05000000000000000000" pitchFamily="2" charset="2"/>
              <a:buChar char="Ø"/>
            </a:pPr>
            <a:r>
              <a:rPr lang="en-IN" sz="23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Tables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typically have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header </a:t>
            </a:r>
            <a:r>
              <a:rPr lang="en-IN" sz="23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row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at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top that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describes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information contained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each column. </a:t>
            </a:r>
          </a:p>
          <a:p>
            <a:pPr marL="355600" marR="8255" indent="-342900" algn="just">
              <a:lnSpc>
                <a:spcPct val="113100"/>
              </a:lnSpc>
              <a:spcBef>
                <a:spcPts val="1650"/>
              </a:spcBef>
              <a:buFont typeface="Wingdings" panose="05000000000000000000" pitchFamily="2" charset="2"/>
              <a:buChar char="Ø"/>
            </a:pP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Setting </a:t>
            </a:r>
            <a:r>
              <a:rPr lang="en-IN" sz="23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up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data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like 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en-IN" sz="23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 range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cells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3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very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straightforward. </a:t>
            </a:r>
            <a:r>
              <a:rPr lang="en-IN" sz="2300" i="1" spc="3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magic happens when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tell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convert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 range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data into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  “official”</a:t>
            </a:r>
            <a:r>
              <a:rPr lang="en-IN" sz="23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table.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9256500"/>
      </p:ext>
    </p:extLst>
  </p:cSld>
  <p:clrMapOvr>
    <a:masterClrMapping/>
  </p:clrMapOvr>
  <p:transition spd="slow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9" y="681039"/>
            <a:ext cx="575433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Understanding Tables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458668D-3624-406F-BDEF-DBCE5E67B455}"/>
              </a:ext>
            </a:extLst>
          </p:cNvPr>
          <p:cNvSpPr txBox="1"/>
          <p:nvPr/>
        </p:nvSpPr>
        <p:spPr>
          <a:xfrm>
            <a:off x="838199" y="1753149"/>
            <a:ext cx="10483907" cy="3658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marR="5080" indent="-342900" algn="just">
              <a:lnSpc>
                <a:spcPct val="113100"/>
              </a:lnSpc>
              <a:buFont typeface="Wingdings" panose="05000000000000000000" pitchFamily="2" charset="2"/>
              <a:buChar char="Ø"/>
            </a:pPr>
            <a:r>
              <a:rPr lang="en-IN" sz="23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3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do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en-IN" sz="23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by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selecting </a:t>
            </a:r>
            <a:r>
              <a:rPr lang="en-IN" sz="23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any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cell within </a:t>
            </a:r>
            <a:r>
              <a:rPr lang="en-IN" sz="23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the range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then choosing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Insert </a:t>
            </a:r>
            <a:r>
              <a:rPr lang="en-IN" sz="2300" i="1" spc="35" dirty="0">
                <a:latin typeface="Segoe UI" panose="020B0502040204020203" pitchFamily="34" charset="0"/>
                <a:cs typeface="Segoe UI" panose="020B0502040204020203" pitchFamily="34" charset="0"/>
              </a:rPr>
              <a:t>➪ </a:t>
            </a:r>
            <a:r>
              <a:rPr lang="en-IN" sz="23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Tables </a:t>
            </a:r>
            <a:r>
              <a:rPr lang="en-IN" sz="2300" i="1" spc="35" dirty="0">
                <a:latin typeface="Segoe UI" panose="020B0502040204020203" pitchFamily="34" charset="0"/>
                <a:cs typeface="Segoe UI" panose="020B0502040204020203" pitchFamily="34" charset="0"/>
              </a:rPr>
              <a:t>➪ 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Table. </a:t>
            </a:r>
          </a:p>
          <a:p>
            <a:pPr marL="355600" marR="5080" indent="-342900" algn="just">
              <a:lnSpc>
                <a:spcPct val="113100"/>
              </a:lnSpc>
              <a:buFont typeface="Wingdings" panose="05000000000000000000" pitchFamily="2" charset="2"/>
              <a:buChar char="Ø"/>
            </a:pPr>
            <a:endParaRPr lang="en-IN" sz="2300" i="1" spc="3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 algn="just">
              <a:lnSpc>
                <a:spcPct val="113100"/>
              </a:lnSpc>
              <a:buFont typeface="Wingdings" panose="05000000000000000000" pitchFamily="2" charset="2"/>
              <a:buChar char="Ø"/>
            </a:pPr>
            <a:r>
              <a:rPr lang="en-IN" sz="2300" i="1" spc="35" dirty="0">
                <a:latin typeface="Segoe UI" panose="020B0502040204020203" pitchFamily="34" charset="0"/>
                <a:cs typeface="Segoe UI" panose="020B0502040204020203" pitchFamily="34" charset="0"/>
              </a:rPr>
              <a:t>When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you explicitly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identify  a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range as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table, Excel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can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respond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more</a:t>
            </a:r>
            <a:r>
              <a:rPr lang="en-IN" sz="2300" i="1" spc="2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intelligently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to the actions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perform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with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that range.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 algn="just">
              <a:lnSpc>
                <a:spcPct val="113100"/>
              </a:lnSpc>
              <a:buFont typeface="Wingdings" panose="05000000000000000000" pitchFamily="2" charset="2"/>
              <a:buChar char="Ø"/>
            </a:pPr>
            <a:endParaRPr lang="en-IN" sz="23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 algn="just">
              <a:lnSpc>
                <a:spcPct val="113100"/>
              </a:lnSpc>
              <a:buFont typeface="Wingdings" panose="05000000000000000000" pitchFamily="2" charset="2"/>
              <a:buChar char="Ø"/>
            </a:pP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create a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chart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from a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table, </a:t>
            </a:r>
            <a:r>
              <a:rPr lang="en-IN" sz="23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chart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will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expand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automatically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as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you add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new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rows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table &amp;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you enter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 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formula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into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cell,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will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propagate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formula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other rows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in the</a:t>
            </a:r>
            <a:r>
              <a:rPr lang="en-IN" sz="2300" i="1" spc="4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table.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4567295"/>
      </p:ext>
    </p:extLst>
  </p:cSld>
  <p:clrMapOvr>
    <a:masterClrMapping/>
  </p:clrMapOvr>
  <p:transition spd="slow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94851" y="714344"/>
            <a:ext cx="227076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Tables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458668D-3624-406F-BDEF-DBCE5E67B455}"/>
              </a:ext>
            </a:extLst>
          </p:cNvPr>
          <p:cNvSpPr txBox="1"/>
          <p:nvPr/>
        </p:nvSpPr>
        <p:spPr>
          <a:xfrm>
            <a:off x="583791" y="1721823"/>
            <a:ext cx="10536494" cy="4271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marR="5080" indent="-342900" algn="just">
              <a:lnSpc>
                <a:spcPct val="91100"/>
              </a:lnSpc>
              <a:spcBef>
                <a:spcPts val="1820"/>
              </a:spcBef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By creating a table, the formulas and formatting can be automatically updated when we add data.</a:t>
            </a:r>
          </a:p>
          <a:p>
            <a:pPr marL="355600" marR="5080" indent="-342900" algn="just">
              <a:lnSpc>
                <a:spcPct val="91100"/>
              </a:lnSpc>
              <a:spcBef>
                <a:spcPts val="1820"/>
              </a:spcBef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Begin by selecting the current range of data and headers</a:t>
            </a:r>
          </a:p>
          <a:p>
            <a:pPr marL="355600" marR="5080" indent="-342900" algn="just">
              <a:lnSpc>
                <a:spcPct val="91100"/>
              </a:lnSpc>
              <a:spcBef>
                <a:spcPts val="1820"/>
              </a:spcBef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Click Table on the Insert tab or press </a:t>
            </a:r>
            <a:r>
              <a:rPr lang="en-IN" sz="2400" i="1" dirty="0" err="1">
                <a:latin typeface="Segoe UI" panose="020B0502040204020203" pitchFamily="34" charset="0"/>
                <a:cs typeface="Segoe UI" panose="020B0502040204020203" pitchFamily="34" charset="0"/>
              </a:rPr>
              <a:t>Ctrl+T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355600" marR="5080" indent="-342900" algn="just">
              <a:lnSpc>
                <a:spcPct val="91100"/>
              </a:lnSpc>
              <a:spcBef>
                <a:spcPts val="1820"/>
              </a:spcBef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After ensuring that the My Table Has Headers box is selected, you will see that the table range is formatted.</a:t>
            </a:r>
          </a:p>
          <a:p>
            <a:pPr marL="355600" marR="5080" indent="-342900" algn="just">
              <a:lnSpc>
                <a:spcPct val="91100"/>
              </a:lnSpc>
              <a:spcBef>
                <a:spcPts val="1820"/>
              </a:spcBef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This formatting will continue automatically whenever new data is entered in the table.</a:t>
            </a:r>
          </a:p>
          <a:p>
            <a:pPr marL="355600" marR="5080" indent="-342900" algn="just">
              <a:lnSpc>
                <a:spcPct val="91100"/>
              </a:lnSpc>
              <a:spcBef>
                <a:spcPts val="1820"/>
              </a:spcBef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Table Tools Design tab is visible only when the active cell is within a table. </a:t>
            </a:r>
          </a:p>
        </p:txBody>
      </p:sp>
    </p:spTree>
    <p:extLst>
      <p:ext uri="{BB962C8B-B14F-4D97-AF65-F5344CB8AC3E}">
        <p14:creationId xmlns="" xmlns:p14="http://schemas.microsoft.com/office/powerpoint/2010/main" val="2639197159"/>
      </p:ext>
    </p:extLst>
  </p:cSld>
  <p:clrMapOvr>
    <a:masterClrMapping/>
  </p:clrMapOvr>
  <p:transition spd="slow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7" y="681039"/>
            <a:ext cx="6064048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Using Table Templates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458668D-3624-406F-BDEF-DBCE5E67B455}"/>
              </a:ext>
            </a:extLst>
          </p:cNvPr>
          <p:cNvSpPr txBox="1"/>
          <p:nvPr/>
        </p:nvSpPr>
        <p:spPr>
          <a:xfrm>
            <a:off x="790137" y="1885885"/>
            <a:ext cx="10108921" cy="764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marR="5080" indent="-342900" algn="just">
              <a:lnSpc>
                <a:spcPct val="91100"/>
              </a:lnSpc>
              <a:spcBef>
                <a:spcPts val="1820"/>
              </a:spcBef>
              <a:buFont typeface="Wingdings" panose="05000000000000000000" pitchFamily="2" charset="2"/>
              <a:buChar char="Ø"/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range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table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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Under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design tab 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Expand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table styles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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select desired 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style</a:t>
            </a:r>
          </a:p>
        </p:txBody>
      </p:sp>
      <p:sp>
        <p:nvSpPr>
          <p:cNvPr id="10" name="object 9">
            <a:extLst>
              <a:ext uri="{FF2B5EF4-FFF2-40B4-BE49-F238E27FC236}">
                <a16:creationId xmlns="" xmlns:a16="http://schemas.microsoft.com/office/drawing/2014/main" id="{A11C445D-AB26-4217-B54C-FE4A3FEFA5E7}"/>
              </a:ext>
            </a:extLst>
          </p:cNvPr>
          <p:cNvSpPr/>
          <p:nvPr/>
        </p:nvSpPr>
        <p:spPr>
          <a:xfrm>
            <a:off x="1039368" y="3290577"/>
            <a:ext cx="10113264" cy="20970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0">
            <a:extLst>
              <a:ext uri="{FF2B5EF4-FFF2-40B4-BE49-F238E27FC236}">
                <a16:creationId xmlns="" xmlns:a16="http://schemas.microsoft.com/office/drawing/2014/main" id="{1C787182-F15F-43A4-8235-F95AD6DE48C8}"/>
              </a:ext>
            </a:extLst>
          </p:cNvPr>
          <p:cNvSpPr/>
          <p:nvPr/>
        </p:nvSpPr>
        <p:spPr>
          <a:xfrm>
            <a:off x="1607279" y="3290577"/>
            <a:ext cx="1185672" cy="10515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1">
            <a:extLst>
              <a:ext uri="{FF2B5EF4-FFF2-40B4-BE49-F238E27FC236}">
                <a16:creationId xmlns="" xmlns:a16="http://schemas.microsoft.com/office/drawing/2014/main" id="{0CA4CBF7-F0AD-4760-BFBF-7E7A4863EEC9}"/>
              </a:ext>
            </a:extLst>
          </p:cNvPr>
          <p:cNvSpPr/>
          <p:nvPr/>
        </p:nvSpPr>
        <p:spPr>
          <a:xfrm>
            <a:off x="4256580" y="4111767"/>
            <a:ext cx="6114288" cy="13319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3563680872"/>
      </p:ext>
    </p:extLst>
  </p:cSld>
  <p:clrMapOvr>
    <a:masterClrMapping/>
  </p:clrMapOvr>
  <p:transition spd="slow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56750" y="681038"/>
            <a:ext cx="553925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Working with Tables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458668D-3624-406F-BDEF-DBCE5E67B455}"/>
              </a:ext>
            </a:extLst>
          </p:cNvPr>
          <p:cNvSpPr txBox="1"/>
          <p:nvPr/>
        </p:nvSpPr>
        <p:spPr>
          <a:xfrm>
            <a:off x="583791" y="2090533"/>
            <a:ext cx="10536494" cy="428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marR="5080" indent="-342900" algn="just">
              <a:lnSpc>
                <a:spcPct val="91100"/>
              </a:lnSpc>
              <a:spcBef>
                <a:spcPts val="1820"/>
              </a:spcBef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Select data and hit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CTRL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+</a:t>
            </a:r>
            <a:r>
              <a:rPr lang="en-IN" sz="2400" i="1" spc="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9">
            <a:extLst>
              <a:ext uri="{FF2B5EF4-FFF2-40B4-BE49-F238E27FC236}">
                <a16:creationId xmlns="" xmlns:a16="http://schemas.microsoft.com/office/drawing/2014/main" id="{D8C1654C-C7AD-4560-B062-74D5AE98A0E0}"/>
              </a:ext>
            </a:extLst>
          </p:cNvPr>
          <p:cNvSpPr/>
          <p:nvPr/>
        </p:nvSpPr>
        <p:spPr>
          <a:xfrm>
            <a:off x="7238510" y="1662082"/>
            <a:ext cx="2987039" cy="432127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="" xmlns:p14="http://schemas.microsoft.com/office/powerpoint/2010/main" val="1339390700"/>
      </p:ext>
    </p:extLst>
  </p:cSld>
  <p:clrMapOvr>
    <a:masterClrMapping/>
  </p:clrMapOvr>
  <p:transition spd="slow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6" y="681039"/>
            <a:ext cx="4736693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Formatting Tools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458668D-3624-406F-BDEF-DBCE5E67B455}"/>
              </a:ext>
            </a:extLst>
          </p:cNvPr>
          <p:cNvSpPr txBox="1"/>
          <p:nvPr/>
        </p:nvSpPr>
        <p:spPr>
          <a:xfrm>
            <a:off x="985610" y="1922874"/>
            <a:ext cx="10220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10795">
              <a:spcBef>
                <a:spcPts val="100"/>
              </a:spcBef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CTRL + 1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9">
            <a:extLst>
              <a:ext uri="{FF2B5EF4-FFF2-40B4-BE49-F238E27FC236}">
                <a16:creationId xmlns="" xmlns:a16="http://schemas.microsoft.com/office/drawing/2014/main" id="{A1274326-531D-4B6C-8D6F-0260732CB601}"/>
              </a:ext>
            </a:extLst>
          </p:cNvPr>
          <p:cNvSpPr/>
          <p:nvPr/>
        </p:nvSpPr>
        <p:spPr>
          <a:xfrm>
            <a:off x="1285875" y="2947924"/>
            <a:ext cx="10439400" cy="13533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10">
            <a:extLst>
              <a:ext uri="{FF2B5EF4-FFF2-40B4-BE49-F238E27FC236}">
                <a16:creationId xmlns="" xmlns:a16="http://schemas.microsoft.com/office/drawing/2014/main" id="{CCB66D29-4F9C-4C9C-B474-E702F69F90AC}"/>
              </a:ext>
            </a:extLst>
          </p:cNvPr>
          <p:cNvSpPr/>
          <p:nvPr/>
        </p:nvSpPr>
        <p:spPr>
          <a:xfrm>
            <a:off x="1331594" y="4524149"/>
            <a:ext cx="8881872" cy="13533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1">
            <a:extLst>
              <a:ext uri="{FF2B5EF4-FFF2-40B4-BE49-F238E27FC236}">
                <a16:creationId xmlns="" xmlns:a16="http://schemas.microsoft.com/office/drawing/2014/main" id="{4B8EAF2C-D729-4378-85F0-4D1293D5A113}"/>
              </a:ext>
            </a:extLst>
          </p:cNvPr>
          <p:cNvSpPr/>
          <p:nvPr/>
        </p:nvSpPr>
        <p:spPr>
          <a:xfrm>
            <a:off x="3108961" y="4887238"/>
            <a:ext cx="7303008" cy="11948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2">
            <a:extLst>
              <a:ext uri="{FF2B5EF4-FFF2-40B4-BE49-F238E27FC236}">
                <a16:creationId xmlns="" xmlns:a16="http://schemas.microsoft.com/office/drawing/2014/main" id="{51BF050B-4826-429A-85BC-D7B7918BD85F}"/>
              </a:ext>
            </a:extLst>
          </p:cNvPr>
          <p:cNvSpPr/>
          <p:nvPr/>
        </p:nvSpPr>
        <p:spPr>
          <a:xfrm>
            <a:off x="1334769" y="3687065"/>
            <a:ext cx="7284720" cy="56692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3749669406"/>
      </p:ext>
    </p:extLst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9"/>
            <a:ext cx="8003286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Preparing &amp; Customizing QAT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4C138D0F-68C3-4F73-8F96-CE6C5F9B2253}"/>
              </a:ext>
            </a:extLst>
          </p:cNvPr>
          <p:cNvSpPr txBox="1"/>
          <p:nvPr/>
        </p:nvSpPr>
        <p:spPr>
          <a:xfrm>
            <a:off x="585627" y="1359490"/>
            <a:ext cx="1121799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8450" marR="5080" indent="-285750" algn="just">
              <a:lnSpc>
                <a:spcPct val="150000"/>
              </a:lnSpc>
              <a:spcBef>
                <a:spcPts val="1830"/>
              </a:spcBef>
              <a:buFont typeface="Wingdings" panose="05000000000000000000" pitchFamily="2" charset="2"/>
              <a:buChar char="Ø"/>
            </a:pP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Ribbon is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fairly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efficient,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but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many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users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prefer to </a:t>
            </a:r>
            <a:r>
              <a:rPr lang="en-IN" sz="20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have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some commands available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at all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times, 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without having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click a tab.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solution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is to customize </a:t>
            </a:r>
            <a:r>
              <a:rPr lang="en-IN" sz="20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your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Quick Access </a:t>
            </a:r>
            <a:r>
              <a:rPr lang="en-IN" sz="20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toolbar. </a:t>
            </a:r>
            <a:r>
              <a:rPr lang="en-IN" sz="20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Typically,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Quick 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Access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toolbar appears on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left side of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title </a:t>
            </a:r>
            <a:r>
              <a:rPr lang="en-IN" sz="2000" i="1" spc="-25" dirty="0">
                <a:latin typeface="Segoe UI" panose="020B0502040204020203" pitchFamily="34" charset="0"/>
                <a:cs typeface="Segoe UI" panose="020B0502040204020203" pitchFamily="34" charset="0"/>
              </a:rPr>
              <a:t>bar,</a:t>
            </a:r>
            <a:r>
              <a:rPr lang="en-IN" sz="2000" i="1" spc="-2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above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R="5080" algn="just">
              <a:lnSpc>
                <a:spcPct val="150000"/>
              </a:lnSpc>
            </a:pP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    the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Ribbon. </a:t>
            </a:r>
            <a:r>
              <a:rPr lang="en-IN" sz="20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Alternatively,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can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display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Quick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Access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toolbar below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Ribbon; just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right-                          </a:t>
            </a:r>
            <a:r>
              <a:rPr lang="en-IN" sz="2000" i="1" spc="-5" dirty="0" smtClean="0">
                <a:latin typeface="Segoe UI" panose="020B0502040204020203" pitchFamily="34" charset="0"/>
                <a:cs typeface="Segoe UI" panose="020B0502040204020203" pitchFamily="34" charset="0"/>
              </a:rPr>
              <a:t> click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Quick</a:t>
            </a:r>
            <a:r>
              <a:rPr lang="en-IN" sz="2000" i="1" spc="-114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Access</a:t>
            </a:r>
            <a:r>
              <a:rPr lang="en-IN" sz="2000" i="1" spc="-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toolbar</a:t>
            </a:r>
            <a:r>
              <a:rPr lang="en-IN" sz="20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and</a:t>
            </a:r>
            <a:r>
              <a:rPr lang="en-IN" sz="20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choose</a:t>
            </a:r>
            <a:r>
              <a:rPr lang="en-IN" sz="20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Show</a:t>
            </a:r>
            <a:r>
              <a:rPr lang="en-IN" sz="2000" i="1" spc="-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Quick</a:t>
            </a:r>
            <a:r>
              <a:rPr lang="en-IN" sz="2000" i="1" spc="-1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Access</a:t>
            </a:r>
            <a:r>
              <a:rPr lang="en-IN" sz="2000" i="1" spc="-8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-25" dirty="0">
                <a:latin typeface="Segoe UI" panose="020B0502040204020203" pitchFamily="34" charset="0"/>
                <a:cs typeface="Segoe UI" panose="020B0502040204020203" pitchFamily="34" charset="0"/>
              </a:rPr>
              <a:t>Toolbar</a:t>
            </a:r>
            <a:r>
              <a:rPr lang="en-IN" sz="20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below</a:t>
            </a:r>
            <a:r>
              <a:rPr lang="en-IN" sz="20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 Ribbon.</a:t>
            </a:r>
          </a:p>
          <a:p>
            <a:pPr marL="298450" marR="508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N" sz="2000" i="1" spc="-60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can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reverse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almost every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action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by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using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Undo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command,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located </a:t>
            </a:r>
            <a:r>
              <a:rPr lang="en-IN" sz="20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 Quick Access  </a:t>
            </a:r>
            <a:r>
              <a:rPr lang="en-IN" sz="20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toolbar.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Undo (or press </a:t>
            </a:r>
            <a:r>
              <a:rPr lang="en-IN" sz="2000" i="1" spc="-5" dirty="0" err="1">
                <a:latin typeface="Segoe UI" panose="020B0502040204020203" pitchFamily="34" charset="0"/>
                <a:cs typeface="Segoe UI" panose="020B0502040204020203" pitchFamily="34" charset="0"/>
              </a:rPr>
              <a:t>Ctrl+Z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)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after issuing a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command in </a:t>
            </a:r>
            <a:r>
              <a:rPr lang="en-IN" sz="20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error,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0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it’s </a:t>
            </a:r>
            <a:r>
              <a:rPr lang="en-IN" sz="20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as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0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never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issued </a:t>
            </a:r>
            <a:r>
              <a:rPr lang="en-IN" sz="20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command. </a:t>
            </a:r>
            <a:r>
              <a:rPr lang="en-IN" sz="2000" b="1" i="1" u="heavy" spc="-4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000" b="1" i="1" u="heavy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can </a:t>
            </a:r>
            <a:r>
              <a:rPr lang="en-IN" sz="2000" b="1" i="1" u="heavy" spc="-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reverse </a:t>
            </a:r>
            <a:r>
              <a:rPr lang="en-IN" sz="2000" b="1" i="1" u="heavy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the effects </a:t>
            </a:r>
            <a:r>
              <a:rPr lang="en-IN" sz="20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000" b="1" i="1" u="heavy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the past 100 actions</a:t>
            </a:r>
            <a:r>
              <a:rPr lang="en-IN" sz="2000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that </a:t>
            </a:r>
            <a:r>
              <a:rPr lang="en-IN" sz="20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performed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by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executing 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Undo </a:t>
            </a:r>
            <a:r>
              <a:rPr lang="en-IN" sz="20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more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than once. </a:t>
            </a:r>
            <a:r>
              <a:rPr lang="en-IN" sz="2000" i="1" spc="-70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can’t reverse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every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action, </a:t>
            </a:r>
            <a:r>
              <a:rPr lang="en-IN" sz="20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however. </a:t>
            </a:r>
            <a:r>
              <a:rPr lang="en-IN" sz="20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Generally,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anything that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do using 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 File button can’t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be undone. For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example, if </a:t>
            </a:r>
            <a:r>
              <a:rPr lang="en-IN" sz="20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save a file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and realize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that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you’ve overwritten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  good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copy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with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 bad one, Undo can’t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save </a:t>
            </a:r>
            <a:r>
              <a:rPr lang="en-IN" sz="20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IN" sz="2000" i="1" spc="-2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day</a:t>
            </a:r>
            <a:r>
              <a:rPr lang="en-IN" sz="2000" i="1" spc="-40" dirty="0" smtClean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5990188"/>
      </p:ext>
    </p:extLst>
  </p:cSld>
  <p:clrMapOvr>
    <a:masterClrMapping/>
  </p:clrMapOvr>
  <p:transition spd="slow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4" y="681039"/>
            <a:ext cx="7701121" cy="62780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Working with Different Fonts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458668D-3624-406F-BDEF-DBCE5E67B455}"/>
              </a:ext>
            </a:extLst>
          </p:cNvPr>
          <p:cNvSpPr txBox="1"/>
          <p:nvPr/>
        </p:nvSpPr>
        <p:spPr>
          <a:xfrm>
            <a:off x="820996" y="2073147"/>
            <a:ext cx="11279943" cy="84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20"/>
              </a:spcBef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Classroom activity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99085" indent="-287020">
              <a:lnSpc>
                <a:spcPct val="100000"/>
              </a:lnSpc>
              <a:spcBef>
                <a:spcPts val="105"/>
              </a:spcBef>
              <a:buFont typeface="Wingdings"/>
              <a:buChar char=""/>
              <a:tabLst>
                <a:tab pos="299720" algn="l"/>
              </a:tabLst>
            </a:pPr>
            <a:endParaRPr lang="en-IN" sz="2400" i="1" dirty="0">
              <a:latin typeface="Segoe UI"/>
              <a:cs typeface="Segoe UI"/>
            </a:endParaRPr>
          </a:p>
        </p:txBody>
      </p:sp>
      <p:sp>
        <p:nvSpPr>
          <p:cNvPr id="10" name="object 9">
            <a:extLst>
              <a:ext uri="{FF2B5EF4-FFF2-40B4-BE49-F238E27FC236}">
                <a16:creationId xmlns="" xmlns:a16="http://schemas.microsoft.com/office/drawing/2014/main" id="{3C81F62B-47DB-4811-A859-9FD676944F43}"/>
              </a:ext>
            </a:extLst>
          </p:cNvPr>
          <p:cNvSpPr/>
          <p:nvPr/>
        </p:nvSpPr>
        <p:spPr>
          <a:xfrm>
            <a:off x="5781367" y="1651237"/>
            <a:ext cx="6061587" cy="49265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1349071709"/>
      </p:ext>
    </p:extLst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8"/>
            <a:ext cx="475144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Customizing QAT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B0F1C9B3-6CCF-4D56-9642-CEF1FBE80210}"/>
              </a:ext>
            </a:extLst>
          </p:cNvPr>
          <p:cNvSpPr txBox="1"/>
          <p:nvPr/>
        </p:nvSpPr>
        <p:spPr>
          <a:xfrm>
            <a:off x="776750" y="1681316"/>
            <a:ext cx="9763432" cy="4438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2255" indent="-250190" algn="just">
              <a:lnSpc>
                <a:spcPct val="100000"/>
              </a:lnSpc>
              <a:spcBef>
                <a:spcPts val="120"/>
              </a:spcBef>
              <a:buFont typeface="Wingdings"/>
              <a:buChar char=""/>
              <a:tabLst>
                <a:tab pos="262890" algn="l"/>
              </a:tabLst>
            </a:pP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on expand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button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on</a:t>
            </a:r>
            <a:r>
              <a:rPr lang="en-IN" sz="2400" i="1" spc="-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QAT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 algn="just">
              <a:lnSpc>
                <a:spcPct val="100000"/>
              </a:lnSpc>
              <a:spcBef>
                <a:spcPts val="20"/>
              </a:spcBef>
              <a:buFont typeface="Wingdings"/>
              <a:buChar char=""/>
              <a:tabLst>
                <a:tab pos="262890" algn="l"/>
              </a:tabLst>
            </a:pPr>
            <a:endParaRPr lang="en-IN" sz="24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 algn="just">
              <a:lnSpc>
                <a:spcPct val="100000"/>
              </a:lnSpc>
              <a:spcBef>
                <a:spcPts val="20"/>
              </a:spcBef>
              <a:buFont typeface="Wingdings"/>
              <a:buChar char=""/>
              <a:tabLst>
                <a:tab pos="262890" algn="l"/>
              </a:tabLst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 "More</a:t>
            </a:r>
            <a:r>
              <a:rPr lang="en-IN" sz="2400" i="1" spc="-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commands“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marR="5080" indent="-250190" algn="just">
              <a:lnSpc>
                <a:spcPct val="100800"/>
              </a:lnSpc>
              <a:spcBef>
                <a:spcPts val="15"/>
              </a:spcBef>
              <a:buFont typeface="Wingdings"/>
              <a:buChar char=""/>
              <a:tabLst>
                <a:tab pos="262890" algn="l"/>
              </a:tabLst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marR="5080" indent="-250190" algn="just">
              <a:lnSpc>
                <a:spcPct val="100800"/>
              </a:lnSpc>
              <a:spcBef>
                <a:spcPts val="15"/>
              </a:spcBef>
              <a:buFont typeface="Wingdings"/>
              <a:buChar char=""/>
              <a:tabLst>
                <a:tab pos="262890" algn="l"/>
              </a:tabLst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"Customize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Quick Access  </a:t>
            </a:r>
            <a:r>
              <a:rPr lang="en-IN" sz="24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Toolbar"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window,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dropdown</a:t>
            </a:r>
            <a:r>
              <a:rPr lang="en-IN" sz="24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list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 algn="just">
              <a:lnSpc>
                <a:spcPct val="100000"/>
              </a:lnSpc>
              <a:spcBef>
                <a:spcPts val="25"/>
              </a:spcBef>
              <a:buFont typeface="Wingdings"/>
              <a:buChar char=""/>
              <a:tabLst>
                <a:tab pos="262890" algn="l"/>
              </a:tabLst>
            </a:pPr>
            <a:endParaRPr lang="en-IN" sz="24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 algn="just">
              <a:lnSpc>
                <a:spcPct val="100000"/>
              </a:lnSpc>
              <a:spcBef>
                <a:spcPts val="25"/>
              </a:spcBef>
              <a:buFont typeface="Wingdings"/>
              <a:buChar char=""/>
              <a:tabLst>
                <a:tab pos="262890" algn="l"/>
              </a:tabLst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“All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commands”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marR="8255" indent="-250190" algn="just">
              <a:lnSpc>
                <a:spcPct val="101499"/>
              </a:lnSpc>
              <a:buFont typeface="Wingdings"/>
              <a:buChar char=""/>
              <a:tabLst>
                <a:tab pos="262890" algn="l"/>
              </a:tabLst>
            </a:pPr>
            <a:endParaRPr lang="en-IN" sz="24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marR="8255" indent="-250190" algn="just">
              <a:lnSpc>
                <a:spcPct val="101499"/>
              </a:lnSpc>
              <a:buFont typeface="Wingdings"/>
              <a:buChar char=""/>
              <a:tabLst>
                <a:tab pos="262890" algn="l"/>
              </a:tabLst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desired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command/option 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on</a:t>
            </a:r>
            <a:r>
              <a:rPr lang="en-IN" sz="24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“Add”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marR="5080" indent="-250190" algn="just">
              <a:lnSpc>
                <a:spcPts val="1580"/>
              </a:lnSpc>
              <a:spcBef>
                <a:spcPts val="35"/>
              </a:spcBef>
              <a:buFont typeface="Wingdings"/>
              <a:buChar char=""/>
              <a:tabLst>
                <a:tab pos="262890" algn="l"/>
              </a:tabLst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marR="5080" indent="-250190" algn="just">
              <a:lnSpc>
                <a:spcPts val="1580"/>
              </a:lnSpc>
              <a:spcBef>
                <a:spcPts val="35"/>
              </a:spcBef>
              <a:buFont typeface="Wingdings"/>
              <a:buChar char=""/>
              <a:tabLst>
                <a:tab pos="262890" algn="l"/>
              </a:tabLst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marR="5080" indent="-250190" algn="just">
              <a:lnSpc>
                <a:spcPts val="1580"/>
              </a:lnSpc>
              <a:spcBef>
                <a:spcPts val="35"/>
              </a:spcBef>
              <a:buFont typeface="Wingdings"/>
              <a:buChar char=""/>
              <a:tabLst>
                <a:tab pos="262890" algn="l"/>
              </a:tabLst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“Ok”</a:t>
            </a:r>
            <a:r>
              <a:rPr lang="en-IN" sz="2400" i="1" spc="3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exit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command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will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appear on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your  </a:t>
            </a:r>
            <a:r>
              <a:rPr lang="en-IN" sz="24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QAT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5182836"/>
      </p:ext>
    </p:extLst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9" y="681038"/>
            <a:ext cx="4308987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Customizing QAT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8" name="object 8">
            <a:extLst>
              <a:ext uri="{FF2B5EF4-FFF2-40B4-BE49-F238E27FC236}">
                <a16:creationId xmlns="" xmlns:a16="http://schemas.microsoft.com/office/drawing/2014/main" id="{C9F79221-A9BA-4D9E-9567-25EB0E6EAE4C}"/>
              </a:ext>
            </a:extLst>
          </p:cNvPr>
          <p:cNvSpPr/>
          <p:nvPr/>
        </p:nvSpPr>
        <p:spPr>
          <a:xfrm>
            <a:off x="838199" y="1867556"/>
            <a:ext cx="4308987" cy="46217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12">
            <a:extLst>
              <a:ext uri="{FF2B5EF4-FFF2-40B4-BE49-F238E27FC236}">
                <a16:creationId xmlns="" xmlns:a16="http://schemas.microsoft.com/office/drawing/2014/main" id="{6B21AA0B-D922-4842-93ED-A76021C524A7}"/>
              </a:ext>
            </a:extLst>
          </p:cNvPr>
          <p:cNvSpPr/>
          <p:nvPr/>
        </p:nvSpPr>
        <p:spPr>
          <a:xfrm>
            <a:off x="6177117" y="1867556"/>
            <a:ext cx="5412658" cy="462173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235566796"/>
      </p:ext>
    </p:extLst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5251" y="695786"/>
            <a:ext cx="5018385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What are Ranges ??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6DF11CA-613B-469B-9206-DBED59F4D80D}"/>
              </a:ext>
            </a:extLst>
          </p:cNvPr>
          <p:cNvSpPr txBox="1"/>
          <p:nvPr/>
        </p:nvSpPr>
        <p:spPr>
          <a:xfrm>
            <a:off x="763229" y="1652647"/>
            <a:ext cx="10665542" cy="5424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75"/>
              </a:spcBef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cell,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or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combination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(continuous)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400" i="1" spc="229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range</a:t>
            </a: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buFont typeface="Wingdings"/>
              <a:buChar char=""/>
              <a:tabLst>
                <a:tab pos="314960" algn="l"/>
              </a:tabLst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C24 A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range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that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consists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single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459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A1:B1 </a:t>
            </a:r>
            <a:r>
              <a:rPr lang="en-IN" sz="24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Two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that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occupy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one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row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and two</a:t>
            </a:r>
            <a:r>
              <a:rPr lang="en-IN" sz="2400" i="1" spc="3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columns.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455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A1:A100 100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cells in column</a:t>
            </a:r>
            <a:r>
              <a:rPr lang="en-IN" sz="2400" i="1" spc="8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A.</a:t>
            </a:r>
          </a:p>
          <a:p>
            <a:pPr marL="314325" indent="-302260">
              <a:lnSpc>
                <a:spcPct val="100000"/>
              </a:lnSpc>
              <a:spcBef>
                <a:spcPts val="43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A1:D4 16 cells (four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rows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by four</a:t>
            </a:r>
            <a:r>
              <a:rPr lang="en-IN" sz="2400" i="1" spc="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columns).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455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C1:C1048576 An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entire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column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cells;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range also can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be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expressed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as</a:t>
            </a:r>
            <a:r>
              <a:rPr lang="en-IN" sz="2400" i="1" spc="459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C:C.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459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A6:XFD6 An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entire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row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cells;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range also can be expressed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as</a:t>
            </a:r>
            <a:r>
              <a:rPr lang="en-IN" sz="2400" i="1" spc="35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6:6.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43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A1:XFD1048576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All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cells in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worksheet.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range also can be expressed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as</a:t>
            </a:r>
            <a:r>
              <a:rPr lang="en-IN" sz="2400" i="1" spc="3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either</a:t>
            </a:r>
          </a:p>
          <a:p>
            <a:pPr marL="314325" indent="-302260">
              <a:lnSpc>
                <a:spcPct val="100000"/>
              </a:lnSpc>
              <a:spcBef>
                <a:spcPts val="455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A:XFD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lang="en-IN" sz="2400" i="1" spc="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1:1048576.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6006100"/>
      </p:ext>
    </p:extLst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5251" y="681038"/>
            <a:ext cx="411873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Moving Ranges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6DF11CA-613B-469B-9206-DBED59F4D80D}"/>
              </a:ext>
            </a:extLst>
          </p:cNvPr>
          <p:cNvSpPr txBox="1"/>
          <p:nvPr/>
        </p:nvSpPr>
        <p:spPr>
          <a:xfrm>
            <a:off x="773800" y="1888622"/>
            <a:ext cx="10267334" cy="1813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20"/>
              </a:spcBef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There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are different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ways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move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range in</a:t>
            </a:r>
            <a:r>
              <a:rPr lang="en-IN" sz="2400" i="1" spc="229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Excel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121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Copy an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entire range,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different location,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click</a:t>
            </a:r>
            <a:r>
              <a:rPr lang="en-IN" sz="2400" i="1" spc="3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paste</a:t>
            </a:r>
          </a:p>
          <a:p>
            <a:pPr marL="314325" indent="-302260">
              <a:lnSpc>
                <a:spcPct val="100000"/>
              </a:lnSpc>
              <a:spcBef>
                <a:spcPts val="67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Select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an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entire range,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move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corner of selection, drag</a:t>
            </a:r>
            <a:r>
              <a:rPr lang="en-IN" sz="2400" i="1" spc="9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and drop</a:t>
            </a:r>
          </a:p>
        </p:txBody>
      </p:sp>
    </p:spTree>
    <p:extLst>
      <p:ext uri="{BB962C8B-B14F-4D97-AF65-F5344CB8AC3E}">
        <p14:creationId xmlns="" xmlns:p14="http://schemas.microsoft.com/office/powerpoint/2010/main" val="246107715"/>
      </p:ext>
    </p:extLst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5251" y="681038"/>
            <a:ext cx="411873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Range Names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6DF11CA-613B-469B-9206-DBED59F4D80D}"/>
              </a:ext>
            </a:extLst>
          </p:cNvPr>
          <p:cNvSpPr txBox="1"/>
          <p:nvPr/>
        </p:nvSpPr>
        <p:spPr>
          <a:xfrm>
            <a:off x="773800" y="1888622"/>
            <a:ext cx="1026733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20"/>
              </a:spcBef>
            </a:pPr>
            <a:r>
              <a:rPr lang="en-IN" sz="2400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There are three ways to create named ranges</a:t>
            </a:r>
          </a:p>
          <a:p>
            <a:pPr marL="469900" indent="-457200">
              <a:lnSpc>
                <a:spcPct val="100000"/>
              </a:lnSpc>
              <a:spcBef>
                <a:spcPts val="1620"/>
              </a:spcBef>
              <a:buFont typeface="+mj-lt"/>
              <a:buAutoNum type="arabicPeriod"/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By entering a range name in the Name box</a:t>
            </a:r>
          </a:p>
          <a:p>
            <a:pPr marL="469900" indent="-457200">
              <a:lnSpc>
                <a:spcPct val="100000"/>
              </a:lnSpc>
              <a:spcBef>
                <a:spcPts val="1620"/>
              </a:spcBef>
              <a:buFont typeface="+mj-lt"/>
              <a:buAutoNum type="arabicPeriod"/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By clicking Create From Selection in the Defined Names group on the Formulas tab</a:t>
            </a:r>
          </a:p>
          <a:p>
            <a:pPr marL="469900" indent="-457200">
              <a:lnSpc>
                <a:spcPct val="100000"/>
              </a:lnSpc>
              <a:spcBef>
                <a:spcPts val="1620"/>
              </a:spcBef>
              <a:buFont typeface="+mj-lt"/>
              <a:buAutoNum type="arabicPeriod"/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By clicking Name Manager or Define Name in the Defined Names group on the Formulas tab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2513803"/>
      </p:ext>
    </p:extLst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9" y="681039"/>
            <a:ext cx="4323735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Naming Ranges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1477DEC-E898-4138-8CB3-F6AC63E157FF}"/>
              </a:ext>
            </a:extLst>
          </p:cNvPr>
          <p:cNvSpPr txBox="1"/>
          <p:nvPr/>
        </p:nvSpPr>
        <p:spPr>
          <a:xfrm>
            <a:off x="794201" y="1807657"/>
            <a:ext cx="10515354" cy="5444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5080">
              <a:lnSpc>
                <a:spcPct val="101499"/>
              </a:lnSpc>
              <a:spcBef>
                <a:spcPts val="1810"/>
              </a:spcBef>
            </a:pP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Dealing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with cryptic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 range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addresses can sometimes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be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confusing,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especially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when you deal with formulas.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Fortunately,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Excel 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allows</a:t>
            </a:r>
            <a:r>
              <a:rPr lang="en-IN" sz="2300" i="1" spc="5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6350">
              <a:lnSpc>
                <a:spcPct val="101499"/>
              </a:lnSpc>
              <a:spcBef>
                <a:spcPts val="5"/>
              </a:spcBef>
            </a:pP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assign descriptive names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cells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ranges. For example, you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can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give a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name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such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as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"margin",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can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name a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range 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"Q1Sales".</a:t>
            </a:r>
            <a:r>
              <a:rPr lang="en-IN" sz="2300" i="1" spc="-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Working</a:t>
            </a:r>
            <a:r>
              <a:rPr lang="en-IN" sz="2300" i="1" spc="-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with</a:t>
            </a:r>
            <a:r>
              <a:rPr lang="en-IN" sz="2300" i="1" spc="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these</a:t>
            </a:r>
            <a:r>
              <a:rPr lang="en-IN" sz="23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names</a:t>
            </a:r>
            <a:r>
              <a:rPr lang="en-IN" sz="2300" i="1" spc="-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(rather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than</a:t>
            </a:r>
            <a:r>
              <a:rPr lang="en-IN" sz="23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cell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range</a:t>
            </a:r>
            <a:r>
              <a:rPr lang="en-IN" sz="23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addresses)</a:t>
            </a:r>
            <a:r>
              <a:rPr lang="en-IN" sz="2300" i="1" spc="-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has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several</a:t>
            </a:r>
            <a:r>
              <a:rPr lang="en-IN" sz="2300" i="1" spc="-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advantages:</a:t>
            </a:r>
          </a:p>
          <a:p>
            <a:pPr marL="12700" marR="6350">
              <a:lnSpc>
                <a:spcPct val="101499"/>
              </a:lnSpc>
              <a:spcBef>
                <a:spcPts val="5"/>
              </a:spcBef>
            </a:pPr>
            <a:endParaRPr lang="en-IN" sz="23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buFont typeface="Wingdings"/>
              <a:buChar char=""/>
              <a:tabLst>
                <a:tab pos="314325" algn="l"/>
                <a:tab pos="314960" algn="l"/>
              </a:tabLst>
            </a:pP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300" i="1" spc="-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meaningful</a:t>
            </a:r>
            <a:r>
              <a:rPr lang="en-IN" sz="2300" i="1" spc="-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range</a:t>
            </a:r>
            <a:r>
              <a:rPr lang="en-IN" sz="23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name</a:t>
            </a:r>
            <a:r>
              <a:rPr lang="en-IN" sz="23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en-IN" sz="2300" i="1" spc="3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much</a:t>
            </a:r>
            <a:r>
              <a:rPr lang="en-IN" sz="2300" i="1" spc="-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easier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to</a:t>
            </a:r>
            <a:r>
              <a:rPr lang="en-IN" sz="23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remember</a:t>
            </a:r>
            <a:r>
              <a:rPr lang="en-IN" sz="2300" i="1" spc="-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than</a:t>
            </a:r>
            <a:r>
              <a:rPr lang="en-IN" sz="23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3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cell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address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7620" indent="-302260">
              <a:lnSpc>
                <a:spcPct val="101499"/>
              </a:lnSpc>
              <a:buFont typeface="Wingdings"/>
              <a:buChar char=""/>
              <a:tabLst>
                <a:tab pos="314325" algn="l"/>
                <a:tab pos="314960" algn="l"/>
              </a:tabLst>
            </a:pPr>
            <a:endParaRPr lang="en-IN" sz="23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7620" indent="-302260">
              <a:lnSpc>
                <a:spcPct val="101499"/>
              </a:lnSpc>
              <a:buFont typeface="Wingdings"/>
              <a:buChar char=""/>
              <a:tabLst>
                <a:tab pos="314325" algn="l"/>
                <a:tab pos="314960" algn="l"/>
              </a:tabLst>
            </a:pP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Entering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name 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less error prone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than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entering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 range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address, and 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type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name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incorrectly 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formula,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will 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display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#NAME?</a:t>
            </a:r>
            <a:r>
              <a:rPr lang="en-IN" sz="23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error</a:t>
            </a:r>
          </a:p>
          <a:p>
            <a:pPr marL="314325" marR="7620" indent="-302260">
              <a:lnSpc>
                <a:spcPct val="101499"/>
              </a:lnSpc>
              <a:buFont typeface="Wingdings"/>
              <a:buChar char=""/>
              <a:tabLst>
                <a:tab pos="314325" algn="l"/>
                <a:tab pos="314960" algn="l"/>
              </a:tabLst>
            </a:pPr>
            <a:endParaRPr lang="en-IN" sz="23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7620" indent="-302260">
              <a:lnSpc>
                <a:spcPct val="101499"/>
              </a:lnSpc>
              <a:buFont typeface="Wingdings"/>
              <a:buChar char=""/>
              <a:tabLst>
                <a:tab pos="314325" algn="l"/>
                <a:tab pos="314960" algn="l"/>
              </a:tabLst>
            </a:pPr>
            <a:r>
              <a:rPr lang="en-IN" sz="24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You</a:t>
            </a:r>
            <a:r>
              <a:rPr lang="en-IN" sz="2400" i="1" spc="3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can</a:t>
            </a:r>
            <a:r>
              <a:rPr lang="en-IN" sz="24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quickly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move</a:t>
            </a:r>
            <a:r>
              <a:rPr lang="en-IN" sz="2400" i="1" spc="-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to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areas</a:t>
            </a:r>
            <a:r>
              <a:rPr lang="en-IN" sz="24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of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your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worksheet</a:t>
            </a:r>
            <a:r>
              <a:rPr lang="en-IN" sz="2400" i="1" spc="-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either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by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using</a:t>
            </a:r>
            <a:r>
              <a:rPr lang="en-IN" sz="24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IN" sz="24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Name</a:t>
            </a:r>
            <a:r>
              <a:rPr lang="en-IN" sz="24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box,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7620" indent="-302260">
              <a:lnSpc>
                <a:spcPct val="101499"/>
              </a:lnSpc>
              <a:buFont typeface="Wingdings"/>
              <a:buChar char=""/>
              <a:tabLst>
                <a:tab pos="314325" algn="l"/>
                <a:tab pos="314960" algn="l"/>
              </a:tabLst>
            </a:pP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6350">
              <a:lnSpc>
                <a:spcPct val="101499"/>
              </a:lnSpc>
              <a:spcBef>
                <a:spcPts val="5"/>
              </a:spcBef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6347393"/>
      </p:ext>
    </p:extLst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9" y="681039"/>
            <a:ext cx="4323735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Naming Ranges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1477DEC-E898-4138-8CB3-F6AC63E157FF}"/>
              </a:ext>
            </a:extLst>
          </p:cNvPr>
          <p:cNvSpPr txBox="1"/>
          <p:nvPr/>
        </p:nvSpPr>
        <p:spPr>
          <a:xfrm>
            <a:off x="794201" y="1556934"/>
            <a:ext cx="10515354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lang="en-IN" sz="19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Font typeface="Wingdings"/>
              <a:buChar char=""/>
              <a:tabLst>
                <a:tab pos="314325" algn="l"/>
                <a:tab pos="314960" algn="l"/>
              </a:tabLst>
            </a:pP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located</a:t>
            </a:r>
            <a:r>
              <a:rPr lang="en-IN" sz="2300" i="1" spc="1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at</a:t>
            </a:r>
            <a:r>
              <a:rPr lang="en-IN" sz="2300" i="1" spc="9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IN" sz="2300" i="1" spc="1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left</a:t>
            </a:r>
            <a:r>
              <a:rPr lang="en-IN" sz="2300" i="1" spc="9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side</a:t>
            </a:r>
            <a:r>
              <a:rPr lang="en-IN" sz="2300" i="1" spc="1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of</a:t>
            </a:r>
            <a:r>
              <a:rPr lang="en-IN" sz="2300" i="1" spc="9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IN" sz="2300" i="1" spc="114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Formula</a:t>
            </a:r>
            <a:r>
              <a:rPr lang="en-IN" sz="2300" i="1" spc="1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bar</a:t>
            </a:r>
            <a:r>
              <a:rPr lang="en-IN" sz="2300" i="1" spc="9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(click</a:t>
            </a:r>
            <a:r>
              <a:rPr lang="en-IN" sz="2300" i="1" spc="1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IN" sz="2300" i="1" spc="114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arrow</a:t>
            </a:r>
            <a:r>
              <a:rPr lang="en-IN" sz="2300" i="1" spc="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to</a:t>
            </a:r>
            <a:r>
              <a:rPr lang="en-IN" sz="2300" i="1" spc="10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drop</a:t>
            </a:r>
            <a:r>
              <a:rPr lang="en-IN" sz="2300" i="1" spc="114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down</a:t>
            </a:r>
            <a:r>
              <a:rPr lang="en-IN" sz="2300" i="1" spc="1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300" i="1" spc="13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list</a:t>
            </a:r>
            <a:r>
              <a:rPr lang="en-IN" sz="2300" i="1" spc="1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of</a:t>
            </a:r>
            <a:r>
              <a:rPr lang="en-IN" sz="2300" i="1" spc="9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defined</a:t>
            </a:r>
            <a:r>
              <a:rPr lang="en-IN" sz="2300" i="1" spc="1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names)</a:t>
            </a:r>
            <a:r>
              <a:rPr lang="en-IN" sz="2300" i="1" spc="9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lang="en-IN" sz="2300" i="1" spc="9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by</a:t>
            </a:r>
            <a:r>
              <a:rPr lang="en-IN" sz="2300" i="1" spc="8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choosing</a:t>
            </a:r>
            <a:r>
              <a:rPr lang="en-IN" sz="2300" i="1" spc="1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Home</a:t>
            </a:r>
            <a:r>
              <a:rPr lang="en-IN" sz="2300" i="1" spc="114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</a:t>
            </a:r>
            <a:r>
              <a:rPr lang="en-IN" sz="2300" i="1" spc="1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Editing</a:t>
            </a:r>
            <a:r>
              <a:rPr lang="en-IN" sz="2300" i="1" spc="1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>
              <a:lnSpc>
                <a:spcPct val="100000"/>
              </a:lnSpc>
              <a:spcBef>
                <a:spcPts val="25"/>
              </a:spcBef>
            </a:pP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Find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&amp;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Go </a:t>
            </a:r>
            <a:r>
              <a:rPr lang="en-IN" sz="2300" i="1" spc="-70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(or pressing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F5)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specifying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range</a:t>
            </a:r>
            <a:r>
              <a:rPr lang="en-IN" sz="2300" i="1" spc="-1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name.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0"/>
              </a:spcBef>
              <a:buFont typeface="Wingdings"/>
              <a:buChar char=""/>
              <a:tabLst>
                <a:tab pos="314325" algn="l"/>
                <a:tab pos="314960" algn="l"/>
              </a:tabLst>
            </a:pPr>
            <a:endParaRPr lang="en-IN" sz="23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0"/>
              </a:spcBef>
              <a:buFont typeface="Wingdings"/>
              <a:buChar char=""/>
              <a:tabLst>
                <a:tab pos="314325" algn="l"/>
                <a:tab pos="314960" algn="l"/>
              </a:tabLst>
            </a:pP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Creating formulas 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easier. </a:t>
            </a:r>
            <a:r>
              <a:rPr lang="en-IN" sz="23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can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paste a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 range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name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into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formula</a:t>
            </a:r>
            <a:r>
              <a:rPr lang="en-IN" sz="2300" i="1" spc="-1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by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using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Formula</a:t>
            </a:r>
            <a:r>
              <a:rPr lang="en-IN" sz="2300" i="1" spc="-1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Autocomplete.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Font typeface="Wingdings"/>
              <a:buChar char=""/>
              <a:tabLst>
                <a:tab pos="314325" algn="l"/>
                <a:tab pos="314960" algn="l"/>
              </a:tabLst>
            </a:pPr>
            <a:endParaRPr lang="en-IN" sz="2300" i="1" spc="2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25"/>
              </a:spcBef>
              <a:buFont typeface="Wingdings"/>
              <a:buChar char=""/>
              <a:tabLst>
                <a:tab pos="314325" algn="l"/>
                <a:tab pos="314960" algn="l"/>
              </a:tabLst>
            </a:pP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Names</a:t>
            </a:r>
            <a:r>
              <a:rPr lang="en-IN" sz="2300" i="1" spc="-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make</a:t>
            </a:r>
            <a:r>
              <a:rPr lang="en-IN" sz="2300" i="1" spc="-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your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formulas</a:t>
            </a:r>
            <a:r>
              <a:rPr lang="en-IN" sz="23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more</a:t>
            </a:r>
            <a:r>
              <a:rPr lang="en-IN" sz="23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understandable</a:t>
            </a:r>
            <a:r>
              <a:rPr lang="en-IN" sz="23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</a:t>
            </a:r>
            <a:r>
              <a:rPr lang="en-IN" sz="23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easier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to</a:t>
            </a:r>
            <a:r>
              <a:rPr lang="en-IN" sz="23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use.</a:t>
            </a:r>
            <a:r>
              <a:rPr lang="en-IN" sz="2300" i="1" spc="-10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300" i="1" spc="-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formula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such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as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=Income—Taxes 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more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intuitive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than</a:t>
            </a:r>
            <a:r>
              <a:rPr lang="en-IN" sz="2300" i="1" spc="-1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=D20—D40.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2489078"/>
      </p:ext>
    </p:extLst>
  </p:cSld>
  <p:clrMapOvr>
    <a:masterClrMapping/>
  </p:clrMapOvr>
  <p:transition spd="slow">
    <p:pull/>
  </p:transition>
</p:sld>
</file>

<file path=ppt/theme/theme1.xml><?xml version="1.0" encoding="utf-8"?>
<a:theme xmlns:a="http://schemas.openxmlformats.org/drawingml/2006/main" name="IAQS PPT- Zil_ Fin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IAQS PPT- Zil_ Final</Template>
  <TotalTime>2083</TotalTime>
  <Words>1331</Words>
  <Application>Microsoft Office PowerPoint</Application>
  <PresentationFormat>Custom</PresentationFormat>
  <Paragraphs>132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IAQS PPT- Zil_ Final</vt:lpstr>
      <vt:lpstr>Slide 1</vt:lpstr>
      <vt:lpstr>Preparing &amp; Customizing QAT</vt:lpstr>
      <vt:lpstr>Customizing QAT</vt:lpstr>
      <vt:lpstr>Customizing QAT</vt:lpstr>
      <vt:lpstr>What are Ranges ??</vt:lpstr>
      <vt:lpstr>Moving Ranges</vt:lpstr>
      <vt:lpstr>Range Names</vt:lpstr>
      <vt:lpstr>Naming Ranges</vt:lpstr>
      <vt:lpstr>Naming Ranges</vt:lpstr>
      <vt:lpstr>Range Names</vt:lpstr>
      <vt:lpstr>Range Names</vt:lpstr>
      <vt:lpstr>Adding Comments</vt:lpstr>
      <vt:lpstr>Adding Comments</vt:lpstr>
      <vt:lpstr>Understanding Tables</vt:lpstr>
      <vt:lpstr>Understanding Tables</vt:lpstr>
      <vt:lpstr>Tables</vt:lpstr>
      <vt:lpstr>Using Table Templates</vt:lpstr>
      <vt:lpstr>Working with Tables</vt:lpstr>
      <vt:lpstr>Formatting Tools</vt:lpstr>
      <vt:lpstr>Working with Different Fonts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lokesh</dc:creator>
  <cp:lastModifiedBy>Admin</cp:lastModifiedBy>
  <cp:revision>138</cp:revision>
  <dcterms:created xsi:type="dcterms:W3CDTF">2019-12-10T16:16:08Z</dcterms:created>
  <dcterms:modified xsi:type="dcterms:W3CDTF">2022-08-23T10:22:48Z</dcterms:modified>
</cp:coreProperties>
</file>